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DA311"/>
    <a:srgbClr val="4F81BD"/>
    <a:srgbClr val="FFFFFF"/>
    <a:srgbClr val="6E97C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9885" autoAdjust="0"/>
  </p:normalViewPr>
  <p:slideViewPr>
    <p:cSldViewPr>
      <p:cViewPr varScale="1">
        <p:scale>
          <a:sx n="113" d="100"/>
          <a:sy n="113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3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4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5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.gif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3.gif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hyperlink" Target="http://en.wikipedia.org/wiki/Lev_Landa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17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1.png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6.png"/><Relationship Id="rId11" Type="http://schemas.openxmlformats.org/officeDocument/2006/relationships/image" Target="../media/image1.gif"/><Relationship Id="rId5" Type="http://schemas.openxmlformats.org/officeDocument/2006/relationships/image" Target="../media/image45.png"/><Relationship Id="rId15" Type="http://schemas.openxmlformats.org/officeDocument/2006/relationships/image" Target="../media/image52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3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7" Type="http://schemas.openxmlformats.org/officeDocument/2006/relationships/image" Target="../media/image21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Landau Theory </a:t>
            </a: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550652" y="1219200"/>
            <a:ext cx="85171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Before we consider Landau’s expansion of the Helmholtz free Energy, </a:t>
            </a:r>
            <a:r>
              <a:rPr lang="en-US" b="1" i="1" dirty="0" smtClean="0">
                <a:solidFill>
                  <a:schemeClr val="accent1"/>
                </a:solidFill>
                <a:latin typeface="Comic Sans MS" pitchFamily="66" charset="0"/>
              </a:rPr>
              <a:t>F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, in terms of an order parameter, 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let’s consider </a:t>
            </a:r>
            <a:r>
              <a:rPr lang="en-US" b="1" i="1" dirty="0" smtClean="0">
                <a:solidFill>
                  <a:schemeClr val="accent1"/>
                </a:solidFill>
                <a:latin typeface="Comic Sans MS" pitchFamily="66" charset="0"/>
              </a:rPr>
              <a:t>F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derived from the mean-field Hamiltonian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304800" y="1295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0681" y="4156297"/>
            <a:ext cx="265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r>
              <a:rPr lang="en-US" dirty="0" err="1" smtClean="0">
                <a:latin typeface="Comic Sans MS" pitchFamily="66" charset="0"/>
              </a:rPr>
              <a:t>H</a:t>
            </a:r>
            <a:r>
              <a:rPr lang="en-US" baseline="-25000" dirty="0" err="1" smtClean="0">
                <a:latin typeface="Comic Sans MS" pitchFamily="66" charset="0"/>
              </a:rPr>
              <a:t>mf</a:t>
            </a:r>
            <a:r>
              <a:rPr lang="en-US" dirty="0" smtClean="0">
                <a:latin typeface="Comic Sans MS" pitchFamily="66" charset="0"/>
              </a:rPr>
              <a:t> we calculate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2" name="AutoShape 7"/>
          <p:cNvSpPr>
            <a:spLocks noChangeArrowheads="1"/>
          </p:cNvSpPr>
          <p:nvPr/>
        </p:nvSpPr>
        <p:spPr bwMode="auto">
          <a:xfrm>
            <a:off x="4713574" y="425912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37633" y="2134582"/>
                <a:ext cx="2351669" cy="806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𝑚𝑓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𝑚𝑓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16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33" y="2134582"/>
                <a:ext cx="2351669" cy="8063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/>
          <p:cNvCxnSpPr/>
          <p:nvPr/>
        </p:nvCxnSpPr>
        <p:spPr>
          <a:xfrm flipV="1">
            <a:off x="1506221" y="2702485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52400" y="3100571"/>
            <a:ext cx="4523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We call the molecular field now, </a:t>
            </a:r>
            <a:r>
              <a:rPr lang="en-US" sz="1200" dirty="0" err="1" smtClean="0">
                <a:solidFill>
                  <a:srgbClr val="00B050"/>
                </a:solidFill>
                <a:latin typeface="Comic Sans MS" pitchFamily="66" charset="0"/>
              </a:rPr>
              <a:t>h</a:t>
            </a:r>
            <a:r>
              <a:rPr lang="en-US" sz="1200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mf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, to avoid confusion with 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the order parameter introduced in Landau theory</a:t>
            </a:r>
            <a:endParaRPr lang="en-US" sz="12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506221" y="3083485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89302" y="3883024"/>
                <a:ext cx="1579920" cy="803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𝑚𝑓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302" y="3883024"/>
                <a:ext cx="1579920" cy="80323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245974" y="3858131"/>
                <a:ext cx="2590324" cy="946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𝑚𝑓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974" y="3858131"/>
                <a:ext cx="2590324" cy="9465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231224" y="4836600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an </a:t>
            </a:r>
            <a:r>
              <a:rPr lang="en-US" dirty="0" err="1" smtClean="0">
                <a:latin typeface="Comic Sans MS" pitchFamily="66" charset="0"/>
              </a:rPr>
              <a:t>Ising</a:t>
            </a:r>
            <a:r>
              <a:rPr lang="en-US" dirty="0" smtClean="0">
                <a:latin typeface="Comic Sans MS" pitchFamily="66" charset="0"/>
              </a:rPr>
              <a:t> system with </a:t>
            </a:r>
            <a:endParaRPr 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37078" y="4836600"/>
                <a:ext cx="9666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078" y="4836600"/>
                <a:ext cx="96661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utoShape 7"/>
          <p:cNvSpPr>
            <a:spLocks noChangeArrowheads="1"/>
          </p:cNvSpPr>
          <p:nvPr/>
        </p:nvSpPr>
        <p:spPr bwMode="auto">
          <a:xfrm>
            <a:off x="349757" y="554838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93686" y="5429604"/>
                <a:ext cx="2768643" cy="4661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p>
                          </m:sSup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𝑚𝑓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6" y="5429604"/>
                <a:ext cx="2768643" cy="466153"/>
              </a:xfrm>
              <a:prstGeom prst="rect">
                <a:avLst/>
              </a:prstGeom>
              <a:blipFill rotWithShape="0">
                <a:blip r:embed="rId7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2971800" y="2353497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5818114" y="2134582"/>
                <a:ext cx="3189527" cy="714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zJ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114" y="2134582"/>
                <a:ext cx="3189527" cy="71493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5388349" y="2333659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601419" y="2328763"/>
                <a:ext cx="1794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mf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419" y="2328763"/>
                <a:ext cx="1794979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>
          <a:xfrm flipV="1">
            <a:off x="7823199" y="2659021"/>
            <a:ext cx="0" cy="570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908799" y="3229825"/>
            <a:ext cx="914400" cy="1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18815" y="2789705"/>
                <a:ext cx="1422441" cy="440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2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𝑧𝐽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815" y="2789705"/>
                <a:ext cx="1422441" cy="440120"/>
              </a:xfrm>
              <a:prstGeom prst="rect">
                <a:avLst/>
              </a:prstGeom>
              <a:blipFill rotWithShape="0">
                <a:blip r:embed="rId10"/>
                <a:stretch>
                  <a:fillRect l="-15880" t="-91667" b="-1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5257800" y="3151140"/>
                <a:ext cx="1474506" cy="440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𝑧𝐽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𝑧𝑁𝐽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151140"/>
                <a:ext cx="1474506" cy="440120"/>
              </a:xfrm>
              <a:prstGeom prst="rect">
                <a:avLst/>
              </a:prstGeom>
              <a:blipFill rotWithShape="0">
                <a:blip r:embed="rId11"/>
                <a:stretch>
                  <a:fillRect l="-19502" t="-91667" b="-1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6684439" y="2900611"/>
            <a:ext cx="228600" cy="6777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2987888" y="5895757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354666" y="6248400"/>
            <a:ext cx="1641626" cy="28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152400" y="6223410"/>
                <a:ext cx="332962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Note that </a:t>
                </a:r>
                <a:r>
                  <a:rPr lang="en-US" sz="1200" dirty="0" err="1" smtClean="0">
                    <a:solidFill>
                      <a:srgbClr val="00B050"/>
                    </a:solidFill>
                    <a:latin typeface="Comic Sans MS" pitchFamily="66" charset="0"/>
                  </a:rPr>
                  <a:t>h</a:t>
                </a:r>
                <a:r>
                  <a:rPr lang="en-US" sz="1200" baseline="-25000" dirty="0" err="1" smtClean="0">
                    <a:solidFill>
                      <a:srgbClr val="00B050"/>
                    </a:solidFill>
                    <a:latin typeface="Comic Sans MS" pitchFamily="66" charset="0"/>
                  </a:rPr>
                  <a:t>mf</a:t>
                </a:r>
                <a:r>
                  <a:rPr lang="en-US" sz="12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 depends on magnetization/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en-US" sz="1200" dirty="0">
                  <a:solidFill>
                    <a:srgbClr val="92D05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223410"/>
                <a:ext cx="3329629" cy="276999"/>
              </a:xfrm>
              <a:prstGeom prst="rect">
                <a:avLst/>
              </a:prstGeom>
              <a:blipFill rotWithShape="0"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utoShape 7"/>
          <p:cNvSpPr>
            <a:spLocks noChangeArrowheads="1"/>
          </p:cNvSpPr>
          <p:nvPr/>
        </p:nvSpPr>
        <p:spPr bwMode="auto">
          <a:xfrm>
            <a:off x="3901458" y="554838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4343400" y="5455591"/>
                <a:ext cx="28227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55591"/>
                <a:ext cx="2822760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343400" y="6014264"/>
                <a:ext cx="383765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zJ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cosh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014264"/>
                <a:ext cx="3837654" cy="61093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 animBg="1"/>
      <p:bldP spid="19" grpId="0"/>
      <p:bldP spid="122" grpId="0" animBg="1"/>
      <p:bldP spid="56" grpId="0"/>
      <p:bldP spid="58" grpId="0"/>
      <p:bldP spid="2" grpId="0"/>
      <p:bldP spid="60" grpId="0"/>
      <p:bldP spid="61" grpId="0"/>
      <p:bldP spid="3" grpId="0"/>
      <p:bldP spid="62" grpId="0" animBg="1"/>
      <p:bldP spid="4" grpId="0"/>
      <p:bldP spid="63" grpId="0"/>
      <p:bldP spid="64" grpId="0"/>
      <p:bldP spid="65" grpId="0"/>
      <p:bldP spid="66" grpId="0"/>
      <p:bldP spid="7" grpId="0"/>
      <p:bldP spid="71" grpId="0"/>
      <p:bldP spid="11" grpId="0" animBg="1"/>
      <p:bldP spid="77" grpId="0"/>
      <p:bldP spid="78" grpId="0" animBg="1"/>
      <p:bldP spid="7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80273" y="1820140"/>
            <a:ext cx="3962400" cy="7955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609600" y="310634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For the simple case h=0 this yields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35148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94268" y="685800"/>
                <a:ext cx="393441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zJ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cosh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𝑧𝐽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68" y="685800"/>
                <a:ext cx="3934410" cy="6109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35001" y="1879599"/>
                <a:ext cx="408688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𝑇𝑁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cosh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1" y="1879599"/>
                <a:ext cx="4086888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842933" y="1698331"/>
                <a:ext cx="4267200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50"/>
                    </a:solidFill>
                    <a:latin typeface="Comic Sans MS" pitchFamily="66" charset="0"/>
                  </a:rPr>
                  <a:t>Generalized free energy:</a:t>
                </a:r>
              </a:p>
              <a:p>
                <a:r>
                  <a:rPr lang="en-US" sz="16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Approach constraint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6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1600" dirty="0" smtClean="0">
                    <a:solidFill>
                      <a:srgbClr val="00B050"/>
                    </a:solidFill>
                  </a:rPr>
                  <a:t> to values which are not necessarily the equilibrium values of system at temperature T and zero magnetic field.</a:t>
                </a:r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33" y="1698331"/>
                <a:ext cx="4267200" cy="1077218"/>
              </a:xfrm>
              <a:prstGeom prst="rect">
                <a:avLst/>
              </a:prstGeom>
              <a:blipFill rotWithShape="0">
                <a:blip r:embed="rId5"/>
                <a:stretch>
                  <a:fillRect l="-714" t="-1136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626852" y="3212068"/>
                <a:ext cx="737414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How do we find equilibrium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 smtClean="0">
                            <a:solidFill>
                              <a:srgbClr val="6E97C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6E97C9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</m:d>
                  </m:oMath>
                </a14:m>
                <a:r>
                  <a:rPr lang="en-US" b="1" dirty="0" smtClean="0">
                    <a:solidFill>
                      <a:srgbClr val="6E97C9"/>
                    </a:solidFill>
                    <a:latin typeface="Comic Sans MS" pitchFamily="66" charset="0"/>
                  </a:rPr>
                  <a:t> from generalized free energy ?</a:t>
                </a:r>
                <a:endParaRPr lang="en-US" b="1" dirty="0">
                  <a:solidFill>
                    <a:srgbClr val="6E97C9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6852" y="3212068"/>
                <a:ext cx="737414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744" t="-8197" b="-262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152400" y="3282434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3467" y="3731057"/>
            <a:ext cx="3813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Minima of F for T&gt;T</a:t>
            </a:r>
            <a:r>
              <a:rPr lang="en-US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C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and T&lt;TC</a:t>
            </a:r>
            <a:endParaRPr lang="en-US" dirty="0"/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844735" y="380142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6700" y="4356903"/>
            <a:ext cx="2815878" cy="2093342"/>
            <a:chOff x="729685" y="4394915"/>
            <a:chExt cx="3160808" cy="235071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685" y="4419600"/>
              <a:ext cx="3160808" cy="208964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337345" y="4394915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Comic Sans MS" pitchFamily="66" charset="0"/>
                </a:rPr>
                <a:t>F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3223996" y="6376302"/>
                  <a:ext cx="5349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b="1" i="1">
                                <a:solidFill>
                                  <a:srgbClr val="6E97C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6E97C9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3996" y="6376302"/>
                  <a:ext cx="534954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37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/>
            <p:cNvSpPr/>
            <p:nvPr/>
          </p:nvSpPr>
          <p:spPr>
            <a:xfrm>
              <a:off x="1108325" y="4489966"/>
              <a:ext cx="8819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latin typeface="Comic Sans MS" pitchFamily="66" charset="0"/>
                </a:rPr>
                <a:t>T=3T</a:t>
              </a:r>
              <a:r>
                <a:rPr lang="en-US" b="1" baseline="-25000" dirty="0" smtClean="0">
                  <a:solidFill>
                    <a:schemeClr val="accent1"/>
                  </a:solidFill>
                  <a:latin typeface="Comic Sans MS" pitchFamily="66" charset="0"/>
                </a:rPr>
                <a:t>C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57191" y="4443566"/>
            <a:ext cx="2793525" cy="2025334"/>
            <a:chOff x="3257191" y="4443566"/>
            <a:chExt cx="2793525" cy="202533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7191" y="4488444"/>
              <a:ext cx="2770963" cy="1793429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4855384" y="4448848"/>
              <a:ext cx="316467" cy="336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Comic Sans MS" pitchFamily="66" charset="0"/>
                </a:rPr>
                <a:t>F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5528406" y="6132158"/>
                  <a:ext cx="522310" cy="33674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b="1" i="1">
                                <a:solidFill>
                                  <a:srgbClr val="6E97C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6E97C9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8406" y="6132158"/>
                  <a:ext cx="522310" cy="33674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Rectangle 35"/>
            <p:cNvSpPr/>
            <p:nvPr/>
          </p:nvSpPr>
          <p:spPr>
            <a:xfrm>
              <a:off x="3657600" y="4443566"/>
              <a:ext cx="7409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latin typeface="Comic Sans MS" pitchFamily="66" charset="0"/>
                </a:rPr>
                <a:t>T=T</a:t>
              </a:r>
              <a:r>
                <a:rPr lang="en-US" b="1" baseline="-25000" dirty="0" smtClean="0">
                  <a:solidFill>
                    <a:schemeClr val="accent1"/>
                  </a:solidFill>
                  <a:latin typeface="Comic Sans MS" pitchFamily="66" charset="0"/>
                </a:rPr>
                <a:t>C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206541" y="4306953"/>
            <a:ext cx="2957886" cy="2143291"/>
            <a:chOff x="6206541" y="4306953"/>
            <a:chExt cx="2957886" cy="214329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541" y="4443566"/>
              <a:ext cx="2933700" cy="1817264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7776423" y="4306953"/>
              <a:ext cx="316467" cy="336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Comic Sans MS" pitchFamily="66" charset="0"/>
                </a:rPr>
                <a:t>F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8642117" y="6113502"/>
                  <a:ext cx="522310" cy="33674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b="1" i="1">
                                <a:solidFill>
                                  <a:srgbClr val="6E97C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6E97C9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2117" y="6113502"/>
                  <a:ext cx="522310" cy="33674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Rectangle 38"/>
            <p:cNvSpPr/>
            <p:nvPr/>
          </p:nvSpPr>
          <p:spPr>
            <a:xfrm>
              <a:off x="6477000" y="4393617"/>
              <a:ext cx="10679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latin typeface="Comic Sans MS" pitchFamily="66" charset="0"/>
                </a:rPr>
                <a:t>T=T</a:t>
              </a:r>
              <a:r>
                <a:rPr lang="en-US" b="1" baseline="-25000" dirty="0" smtClean="0">
                  <a:solidFill>
                    <a:schemeClr val="accent1"/>
                  </a:solidFill>
                  <a:latin typeface="Comic Sans MS" pitchFamily="66" charset="0"/>
                </a:rPr>
                <a:t>C </a:t>
              </a:r>
              <a:r>
                <a:rPr lang="en-US" b="1" dirty="0" smtClean="0">
                  <a:solidFill>
                    <a:schemeClr val="accent1"/>
                  </a:solidFill>
                  <a:latin typeface="Comic Sans MS" pitchFamily="66" charset="0"/>
                </a:rPr>
                <a:t>/2</a:t>
              </a:r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7631058" y="5621866"/>
            <a:ext cx="76200" cy="820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952253" y="6157704"/>
            <a:ext cx="76200" cy="8203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38749" y="6181575"/>
            <a:ext cx="79255" cy="792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35011" y="6073874"/>
            <a:ext cx="79255" cy="79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7" grpId="0"/>
      <p:bldP spid="49" grpId="0" animBg="1"/>
      <p:bldP spid="24" grpId="0"/>
      <p:bldP spid="26" grpId="0"/>
      <p:bldP spid="29" grpId="0"/>
      <p:bldP spid="30" grpId="0"/>
      <p:bldP spid="31" grpId="0" animBg="1"/>
      <p:bldP spid="2" grpId="0"/>
      <p:bldP spid="32" grpId="0" animBg="1"/>
      <p:bldP spid="10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2209800" y="152400"/>
            <a:ext cx="4495800" cy="728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362200" y="343007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Relation to Landau Theory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0547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  <a:hlinkClick r:id="rId2"/>
              </a:rPr>
              <a:t>Landau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introduced the concept of an order parameter </a:t>
            </a:r>
            <a:r>
              <a:rPr lang="el-GR" b="1" dirty="0" smtClean="0">
                <a:solidFill>
                  <a:schemeClr val="accent1"/>
                </a:solidFill>
                <a:latin typeface="Comic Sans MS" pitchFamily="66" charset="0"/>
              </a:rPr>
              <a:t>η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(</a:t>
            </a:r>
            <a:r>
              <a:rPr lang="en-US" sz="1400" b="1" dirty="0" smtClean="0">
                <a:solidFill>
                  <a:srgbClr val="00B050"/>
                </a:solidFill>
                <a:latin typeface="Comic Sans MS" pitchFamily="66" charset="0"/>
              </a:rPr>
              <a:t>e.g., magnetization for a ferromagnet, density difference for a liquid-vapor transition, …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) with the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3534" y="1895565"/>
                <a:ext cx="6110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34" y="1895565"/>
                <a:ext cx="611065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9000" r="-9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717934" y="1849398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or T&gt;T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11200" y="2352765"/>
                <a:ext cx="795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2352765"/>
                <a:ext cx="795731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1717934" y="2352765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or T&lt;T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19667" y="2886165"/>
                <a:ext cx="771717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For systems </a:t>
                </a:r>
                <a:r>
                  <a:rPr lang="en-US" dirty="0" smtClean="0">
                    <a:latin typeface="Comic Sans MS" pitchFamily="66" charset="0"/>
                  </a:rPr>
                  <a:t>with spontaneous symmetry breaking at a critical point </a:t>
                </a:r>
              </a:p>
              <a:p>
                <a:r>
                  <a:rPr lang="en-US" dirty="0" smtClean="0">
                    <a:latin typeface="Comic Sans MS" pitchFamily="66" charset="0"/>
                  </a:rPr>
                  <a:t>(e.g. ferromagnet) it is reasonable to assume that the critical part of </a:t>
                </a:r>
              </a:p>
              <a:p>
                <a:r>
                  <a:rPr lang="en-US" i="1" dirty="0" smtClean="0">
                    <a:latin typeface="Comic Sans MS" pitchFamily="66" charset="0"/>
                  </a:rPr>
                  <a:t>F</a:t>
                </a:r>
                <a:r>
                  <a:rPr lang="en-US" dirty="0" smtClean="0">
                    <a:latin typeface="Comic Sans MS" pitchFamily="66" charset="0"/>
                  </a:rPr>
                  <a:t> can be expanded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dirty="0" smtClean="0">
                    <a:latin typeface="Comic Sans MS" pitchFamily="66" charset="0"/>
                  </a:rPr>
                  <a:t> which is a small parameter near Tc 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67" y="2886165"/>
                <a:ext cx="7717177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632" t="-2632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3704" y="3973563"/>
                <a:ext cx="79246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Demanding time inversion symmetry for F and considering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04" y="3973563"/>
                <a:ext cx="792467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9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228282" y="457572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85800" y="4506963"/>
                <a:ext cx="52616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Only even powers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dirty="0" smtClean="0">
                    <a:latin typeface="Comic Sans MS" pitchFamily="66" charset="0"/>
                  </a:rPr>
                  <a:t> symmetry allowed in h=0 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506963"/>
                <a:ext cx="526169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4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258087" y="510609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3657" y="4961088"/>
                <a:ext cx="232217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57" y="4961088"/>
                <a:ext cx="2322174" cy="5186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86465" y="5511576"/>
                <a:ext cx="61755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and for conjugate field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</m:t>
                    </m:r>
                  </m:oMath>
                </a14:m>
                <a:endParaRPr lang="en-US" sz="1400" dirty="0" smtClean="0">
                  <a:latin typeface="Comic Sans MS" pitchFamily="66" charset="0"/>
                </a:endParaRPr>
              </a:p>
              <a:p>
                <a:r>
                  <a:rPr lang="en-US" sz="1400" dirty="0" smtClean="0">
                    <a:latin typeface="Comic Sans MS" pitchFamily="66" charset="0"/>
                  </a:rPr>
                  <a:t>(</a:t>
                </a:r>
                <a:r>
                  <a:rPr lang="en-US" sz="1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think </a:t>
                </a:r>
                <a:r>
                  <a:rPr lang="en-US" sz="1400" dirty="0">
                    <a:solidFill>
                      <a:srgbClr val="00B050"/>
                    </a:solidFill>
                    <a:latin typeface="Comic Sans MS" pitchFamily="66" charset="0"/>
                  </a:rPr>
                  <a:t>of a magnetic field for a </a:t>
                </a:r>
                <a:r>
                  <a:rPr lang="en-US" sz="1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ferromagnet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sz="1400" dirty="0" smtClean="0">
                    <a:latin typeface="Comic Sans MS" pitchFamily="66" charset="0"/>
                  </a:rPr>
                  <a:t> </a:t>
                </a:r>
                <a:r>
                  <a:rPr lang="en-US" sz="1400" dirty="0">
                    <a:solidFill>
                      <a:srgbClr val="00B050"/>
                    </a:solidFill>
                    <a:latin typeface="Comic Sans MS" pitchFamily="66" charset="0"/>
                  </a:rPr>
                  <a:t>as </a:t>
                </a:r>
                <a:r>
                  <a:rPr lang="en-US" sz="1400" dirty="0" err="1">
                    <a:solidFill>
                      <a:srgbClr val="00B050"/>
                    </a:solidFill>
                    <a:latin typeface="Comic Sans MS" pitchFamily="66" charset="0"/>
                  </a:rPr>
                  <a:t>Zeemann</a:t>
                </a:r>
                <a:r>
                  <a:rPr lang="en-US" sz="1400" dirty="0">
                    <a:solidFill>
                      <a:srgbClr val="00B050"/>
                    </a:solidFill>
                    <a:latin typeface="Comic Sans MS" pitchFamily="66" charset="0"/>
                  </a:rPr>
                  <a:t> term</a:t>
                </a:r>
                <a:r>
                  <a:rPr lang="en-US" sz="1400" dirty="0" smtClean="0">
                    <a:latin typeface="Comic Sans MS" pitchFamily="66" charset="0"/>
                  </a:rPr>
                  <a:t>)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65" y="5511576"/>
                <a:ext cx="6175537" cy="584775"/>
              </a:xfrm>
              <a:prstGeom prst="rect">
                <a:avLst/>
              </a:prstGeom>
              <a:blipFill rotWithShape="0">
                <a:blip r:embed="rId9"/>
                <a:stretch>
                  <a:fillRect l="-790" t="-4167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258087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33657" y="6142742"/>
                <a:ext cx="238180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57" y="6142742"/>
                <a:ext cx="2381806" cy="5186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81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7" grpId="0"/>
      <p:bldP spid="6" grpId="0"/>
      <p:bldP spid="7" grpId="0"/>
      <p:bldP spid="30" grpId="0" animBg="1"/>
      <p:bldP spid="8" grpId="0"/>
      <p:bldP spid="32" grpId="0" animBg="1"/>
      <p:bldP spid="9" grpId="0"/>
      <p:bldP spid="10" grpId="0"/>
      <p:bldP spid="49" grpId="0" animBg="1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09600" y="228600"/>
            <a:ext cx="785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In order to reproduce the symmetry breaking at T</a:t>
            </a:r>
            <a:r>
              <a:rPr lang="en-US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C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simplest </a:t>
            </a:r>
            <a:r>
              <a:rPr lang="en-US" b="1" dirty="0" err="1" smtClean="0">
                <a:solidFill>
                  <a:schemeClr val="accent1"/>
                </a:solidFill>
                <a:latin typeface="Comic Sans MS" pitchFamily="66" charset="0"/>
              </a:rPr>
              <a:t>ansatz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11348" y="29896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5800" y="838200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838200"/>
                <a:ext cx="37144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1057248" y="838200"/>
            <a:ext cx="3284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hanges sign at 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 according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337561" y="838200"/>
                <a:ext cx="17519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561" y="838200"/>
                <a:ext cx="175195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85800" y="1263134"/>
                <a:ext cx="7972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263134"/>
                <a:ext cx="79727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1466137" y="1271601"/>
            <a:ext cx="14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or stability</a:t>
            </a:r>
            <a:endParaRPr lang="en-US" dirty="0"/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287548" y="205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3788" y="1895464"/>
                <a:ext cx="332706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88" y="1895464"/>
                <a:ext cx="3327065" cy="518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685800" y="25908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It turns out that this is in good approximation the F we obtain from the mean field expression</a:t>
            </a:r>
            <a:endParaRPr lang="en-US" sz="1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5800" y="3367099"/>
                <a:ext cx="68612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To show that, let’s expand F(T,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 smtClean="0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</m:d>
                  </m:oMath>
                </a14:m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) for h=0 around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</m:d>
                    <m:r>
                      <a:rPr lang="en-US" b="1" i="1" smtClean="0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1" i="1" smtClean="0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367099"/>
                <a:ext cx="686123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8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236748" y="3437465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99752" y="3867160"/>
                <a:ext cx="8230202" cy="7243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𝑇𝑁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cosh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52" y="3867160"/>
                <a:ext cx="8230202" cy="7243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71853" y="4620399"/>
                <a:ext cx="58869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w</a:t>
                </a:r>
                <a:r>
                  <a:rPr lang="en-US" dirty="0" smtClean="0">
                    <a:latin typeface="Comic Sans MS" pitchFamily="66" charset="0"/>
                  </a:rPr>
                  <a:t>hich can be approximated further using into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 smtClean="0">
                    <a:latin typeface="Comic Sans MS" pitchFamily="66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53" y="4620399"/>
                <a:ext cx="5886933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933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71853" y="4981264"/>
                <a:ext cx="3886641" cy="616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12 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53" y="4981264"/>
                <a:ext cx="3886641" cy="61657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Brace 28"/>
          <p:cNvSpPr/>
          <p:nvPr/>
        </p:nvSpPr>
        <p:spPr>
          <a:xfrm rot="5400000">
            <a:off x="3540691" y="5409952"/>
            <a:ext cx="228600" cy="6043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506272" y="5823619"/>
                <a:ext cx="53437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272" y="5823619"/>
                <a:ext cx="534377" cy="6109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ight Brace 30"/>
          <p:cNvSpPr/>
          <p:nvPr/>
        </p:nvSpPr>
        <p:spPr>
          <a:xfrm rot="5400000">
            <a:off x="1945924" y="5118055"/>
            <a:ext cx="225776" cy="11853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41990" y="5823619"/>
                <a:ext cx="148341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990" y="5823619"/>
                <a:ext cx="1483418" cy="61093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4702869" y="561157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53403" y="5511225"/>
            <a:ext cx="36679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Landau and mean-field theory </a:t>
            </a:r>
          </a:p>
          <a:p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g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ive identical thermodynamics 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for T-&gt;T</a:t>
            </a:r>
            <a:r>
              <a:rPr lang="en-US" b="1" baseline="-25000" dirty="0" smtClean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equally wrong!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7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85800" y="304800"/>
                <a:ext cx="847219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Let’s enjoy the simplicity of the Landau free energy expression to derive</a:t>
                </a:r>
              </a:p>
              <a:p>
                <a:r>
                  <a:rPr lang="en-US" b="1" dirty="0">
                    <a:solidFill>
                      <a:schemeClr val="accent1"/>
                    </a:solidFill>
                    <a:latin typeface="Comic Sans MS" pitchFamily="66" charset="0"/>
                  </a:rPr>
                  <a:t>t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he T-dependence of</a:t>
                </a:r>
                <a:r>
                  <a:rPr lang="en-US" b="1" dirty="0" smtClean="0">
                    <a:solidFill>
                      <a:srgbClr val="4F81BD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𝜼</m:t>
                    </m:r>
                    <m:r>
                      <a:rPr lang="en-US" b="1" i="1" smtClean="0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𝝌</m:t>
                    </m:r>
                  </m:oMath>
                </a14:m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,and heat capacity c</a:t>
                </a:r>
              </a:p>
              <a:p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(</a:t>
                </a:r>
                <a:r>
                  <a:rPr lang="en-US" sz="1400" b="1" dirty="0" smtClean="0">
                    <a:solidFill>
                      <a:srgbClr val="00B050"/>
                    </a:solidFill>
                    <a:latin typeface="Comic Sans MS" pitchFamily="66" charset="0"/>
                  </a:rPr>
                  <a:t>there is more to calculate such as correlation length and h-dependence of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𝜼</m:t>
                    </m:r>
                  </m:oMath>
                </a14:m>
                <a:r>
                  <a:rPr lang="en-US" sz="1400" b="1" dirty="0" smtClean="0">
                    <a:solidFill>
                      <a:srgbClr val="00B050"/>
                    </a:solidFill>
                    <a:latin typeface="Comic Sans MS" pitchFamily="66" charset="0"/>
                  </a:rPr>
                  <a:t>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)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"/>
                <a:ext cx="8472191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648" t="-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>
            <a:off x="236748" y="37516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2000" y="1650717"/>
                <a:ext cx="27945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50717"/>
                <a:ext cx="2794548" cy="5186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10865" y="1211197"/>
                <a:ext cx="3063852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Comic Sans MS" pitchFamily="66" charset="0"/>
                  </a:rPr>
                  <a:t>in zero conjugate field: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65" y="1211197"/>
                <a:ext cx="3063852" cy="390748"/>
              </a:xfrm>
              <a:prstGeom prst="rect">
                <a:avLst/>
              </a:prstGeom>
              <a:blipFill rotWithShape="0">
                <a:blip r:embed="rId5"/>
                <a:stretch>
                  <a:fillRect t="-7813" r="-797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2000" y="2743200"/>
                <a:ext cx="760849" cy="5735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𝜕𝜂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743200"/>
                <a:ext cx="760849" cy="5735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5800" y="3413529"/>
                <a:ext cx="5539722" cy="665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𝜕𝜂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413529"/>
                <a:ext cx="5539722" cy="66588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711200" y="2277094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Equilibrium condition</a:t>
            </a:r>
            <a:endParaRPr lang="en-US" dirty="0"/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6553200" y="363217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237145" y="4214747"/>
                <a:ext cx="99597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145" y="4214747"/>
                <a:ext cx="995977" cy="390748"/>
              </a:xfrm>
              <a:prstGeom prst="rect">
                <a:avLst/>
              </a:prstGeom>
              <a:blipFill rotWithShape="0">
                <a:blip r:embed="rId8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65573" y="4288108"/>
                <a:ext cx="2067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573" y="4288108"/>
                <a:ext cx="206787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2353" r="-29412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118738" y="4044309"/>
                <a:ext cx="3724481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rad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738" y="4044309"/>
                <a:ext cx="3724481" cy="65601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266700" y="4764658"/>
            <a:ext cx="2815878" cy="2133779"/>
            <a:chOff x="729685" y="4394915"/>
            <a:chExt cx="3160808" cy="2396128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685" y="4419600"/>
              <a:ext cx="3160808" cy="2089645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2337345" y="4394915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Comic Sans MS" pitchFamily="66" charset="0"/>
                </a:rPr>
                <a:t>F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3223996" y="6376301"/>
                  <a:ext cx="423210" cy="41474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6E97C9"/>
                            </a:solidFill>
                            <a:latin typeface="Cambria Math" panose="02040503050406030204" pitchFamily="18" charset="0"/>
                          </a:rPr>
                          <m:t>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3996" y="6376301"/>
                  <a:ext cx="423210" cy="41474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ectangle 31"/>
            <p:cNvSpPr/>
            <p:nvPr/>
          </p:nvSpPr>
          <p:spPr>
            <a:xfrm>
              <a:off x="1108325" y="4489966"/>
              <a:ext cx="831665" cy="41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latin typeface="Comic Sans MS" pitchFamily="66" charset="0"/>
                </a:rPr>
                <a:t>T&gt;T</a:t>
              </a:r>
              <a:r>
                <a:rPr lang="en-US" b="1" baseline="-25000" dirty="0" smtClean="0">
                  <a:solidFill>
                    <a:schemeClr val="accent1"/>
                  </a:solidFill>
                  <a:latin typeface="Comic Sans MS" pitchFamily="66" charset="0"/>
                </a:rPr>
                <a:t>C</a:t>
              </a:r>
              <a:endParaRPr lang="en-US" dirty="0"/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35011" y="6481629"/>
            <a:ext cx="79255" cy="79255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3419898" y="4693615"/>
            <a:ext cx="2933700" cy="2175881"/>
            <a:chOff x="3419898" y="4693615"/>
            <a:chExt cx="2933700" cy="2175881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9898" y="4830228"/>
              <a:ext cx="2933700" cy="1817264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4989780" y="4693615"/>
              <a:ext cx="316467" cy="336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Comic Sans MS" pitchFamily="66" charset="0"/>
                </a:rPr>
                <a:t>F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5855474" y="6500164"/>
                  <a:ext cx="37702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6E97C9"/>
                            </a:solidFill>
                            <a:latin typeface="Cambria Math" panose="02040503050406030204" pitchFamily="18" charset="0"/>
                          </a:rPr>
                          <m:t>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5474" y="6500164"/>
                  <a:ext cx="377026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Rectangle 36"/>
            <p:cNvSpPr/>
            <p:nvPr/>
          </p:nvSpPr>
          <p:spPr>
            <a:xfrm>
              <a:off x="3690357" y="4780279"/>
              <a:ext cx="8082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latin typeface="Comic Sans MS" pitchFamily="66" charset="0"/>
                </a:rPr>
                <a:t>T&lt;T</a:t>
              </a:r>
              <a:r>
                <a:rPr lang="en-US" b="1" baseline="-25000" dirty="0" smtClean="0">
                  <a:solidFill>
                    <a:schemeClr val="accent1"/>
                  </a:solidFill>
                  <a:latin typeface="Comic Sans MS" pitchFamily="66" charset="0"/>
                </a:rPr>
                <a:t>C </a:t>
              </a:r>
              <a:endParaRPr lang="en-US" dirty="0"/>
            </a:p>
          </p:txBody>
        </p:sp>
      </p:grpSp>
      <p:sp>
        <p:nvSpPr>
          <p:cNvPr id="39" name="Oval 38"/>
          <p:cNvSpPr/>
          <p:nvPr/>
        </p:nvSpPr>
        <p:spPr>
          <a:xfrm>
            <a:off x="4165610" y="6544366"/>
            <a:ext cx="76200" cy="8203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52106" y="6568237"/>
            <a:ext cx="79255" cy="79255"/>
          </a:xfrm>
          <a:prstGeom prst="rect">
            <a:avLst/>
          </a:prstGeom>
        </p:spPr>
      </p:pic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809578"/>
              </p:ext>
            </p:extLst>
          </p:nvPr>
        </p:nvGraphicFramePr>
        <p:xfrm>
          <a:off x="6452023" y="4499018"/>
          <a:ext cx="2787765" cy="2148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Graph" r:id="rId16" imgW="3876840" imgH="2986920" progId="Origin50.Graph">
                  <p:embed/>
                </p:oleObj>
              </mc:Choice>
              <mc:Fallback>
                <p:oleObj name="Graph" r:id="rId16" imgW="3876840" imgH="29869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452023" y="4499018"/>
                        <a:ext cx="2787765" cy="2148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6739467" y="4170054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 </a:t>
            </a:r>
            <a:r>
              <a:rPr lang="el-GR" dirty="0" smtClean="0">
                <a:latin typeface="Comic Sans MS" pitchFamily="66" charset="0"/>
              </a:rPr>
              <a:t>β</a:t>
            </a:r>
            <a:r>
              <a:rPr lang="en-US" dirty="0" smtClean="0">
                <a:latin typeface="Comic Sans MS" pitchFamily="66" charset="0"/>
              </a:rPr>
              <a:t>=1/2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411520" y="4527247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409810" y="4908119"/>
            <a:ext cx="1276990" cy="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390254" y="4671025"/>
            <a:ext cx="1410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Critical exponent</a:t>
            </a:r>
            <a:endParaRPr lang="en-US" sz="12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3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/>
      <p:bldP spid="12" grpId="0"/>
      <p:bldP spid="22" grpId="0"/>
      <p:bldP spid="13" grpId="0"/>
      <p:bldP spid="23" grpId="0"/>
      <p:bldP spid="24" grpId="0" animBg="1"/>
      <p:bldP spid="25" grpId="0"/>
      <p:bldP spid="26" grpId="0"/>
      <p:bldP spid="27" grpId="0"/>
      <p:bldP spid="39" grpId="0" animBg="1"/>
      <p:bldP spid="42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3882936" y="3378103"/>
            <a:ext cx="2778041" cy="7955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5800" y="216823"/>
                <a:ext cx="2732671" cy="495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Susceptibility</a:t>
                </a:r>
                <a:r>
                  <a:rPr lang="en-US" b="1" dirty="0" smtClean="0">
                    <a:solidFill>
                      <a:srgbClr val="4F81BD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𝝌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</m:d>
                    <m:r>
                      <a:rPr lang="en-US" b="1" i="1" smtClean="0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𝝏𝜼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b="1" i="1" smtClean="0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16823"/>
                <a:ext cx="2732671" cy="495713"/>
              </a:xfrm>
              <a:prstGeom prst="rect">
                <a:avLst/>
              </a:prstGeom>
              <a:blipFill rotWithShape="0">
                <a:blip r:embed="rId2"/>
                <a:stretch>
                  <a:fillRect l="-2009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236748" y="37516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2000" y="776796"/>
                <a:ext cx="332706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776796"/>
                <a:ext cx="3327065" cy="5186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62000" y="1732880"/>
                <a:ext cx="760849" cy="5735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𝜕𝜂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732880"/>
                <a:ext cx="760849" cy="5735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711200" y="1266774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Equilibrium condition</a:t>
            </a:r>
            <a:endParaRPr lang="en-US" dirty="0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730742" y="190535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08377" y="1859416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quation of state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42289" y="5162938"/>
                <a:ext cx="3754939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89" y="5162938"/>
                <a:ext cx="3754939" cy="5666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685800" y="2555145"/>
            <a:ext cx="2795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Implicit differentiation: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36600" y="2972775"/>
                <a:ext cx="17307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𝝌</m:t>
                    </m:r>
                    <m:d>
                      <m:dPr>
                        <m:ctrlPr>
                          <a:rPr lang="en-US" b="1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b="1" dirty="0">
                    <a:solidFill>
                      <a:schemeClr val="accent1"/>
                    </a:solidFill>
                    <a:latin typeface="Comic Sans MS" pitchFamily="66" charset="0"/>
                  </a:rPr>
                  <a:t>for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T&gt;T</a:t>
                </a:r>
                <a:r>
                  <a:rPr lang="en-US" b="1" baseline="-25000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C</a:t>
                </a:r>
                <a:endParaRPr lang="en-US" b="1" baseline="-25000" dirty="0">
                  <a:solidFill>
                    <a:schemeClr val="accent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" y="2972775"/>
                <a:ext cx="1730795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2775346" y="2996924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h-&gt;0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709489" y="2960431"/>
                <a:ext cx="1016560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eq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→0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489" y="2960431"/>
                <a:ext cx="1016560" cy="394019"/>
              </a:xfrm>
              <a:prstGeom prst="rect">
                <a:avLst/>
              </a:prstGeom>
              <a:blipFill rotWithShape="0">
                <a:blip r:embed="rId7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914400" y="363393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270207" y="3542283"/>
                <a:ext cx="18824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207" y="3542283"/>
                <a:ext cx="1882438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3266071" y="362339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824997" y="3378103"/>
                <a:ext cx="1802103" cy="697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997" y="3378103"/>
                <a:ext cx="1802103" cy="69769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562600" y="3542283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or T&gt;T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762000" y="4483319"/>
                <a:ext cx="17307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𝝌</m:t>
                    </m:r>
                    <m:d>
                      <m:dPr>
                        <m:ctrlPr>
                          <a:rPr lang="en-US" b="1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b="1" dirty="0">
                    <a:solidFill>
                      <a:schemeClr val="accent1"/>
                    </a:solidFill>
                    <a:latin typeface="Comic Sans MS" pitchFamily="66" charset="0"/>
                  </a:rPr>
                  <a:t>for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T&lt;T</a:t>
                </a:r>
                <a:r>
                  <a:rPr lang="en-US" b="1" baseline="-25000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C</a:t>
                </a:r>
                <a:endParaRPr lang="en-US" b="1" baseline="-25000" dirty="0">
                  <a:solidFill>
                    <a:schemeClr val="accent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483319"/>
                <a:ext cx="1730795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2800746" y="4507468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h-&gt;0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741877" y="4337852"/>
                <a:ext cx="3641446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eq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877" y="4337852"/>
                <a:ext cx="3641446" cy="65601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4739591" y="533198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5105400" y="5211574"/>
                <a:ext cx="36747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211574"/>
                <a:ext cx="3674789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1090633" y="60513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717758" y="5819062"/>
            <a:ext cx="2778041" cy="7955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659819" y="5819062"/>
                <a:ext cx="1953561" cy="697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819" y="5819062"/>
                <a:ext cx="1953561" cy="69769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3397422" y="5983242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or T&lt;T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847378" y="6025575"/>
                <a:ext cx="17519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378" y="6025575"/>
                <a:ext cx="1751953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561442" y="6051300"/>
                <a:ext cx="22381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>
                    <a:latin typeface="Comic Sans MS" pitchFamily="66" charset="0"/>
                  </a:rPr>
                  <a:t>above and below </a:t>
                </a:r>
                <a:r>
                  <a:rPr lang="en-US" dirty="0" smtClean="0">
                    <a:latin typeface="Comic Sans MS" pitchFamily="66" charset="0"/>
                  </a:rPr>
                  <a:t>T</a:t>
                </a:r>
                <a:r>
                  <a:rPr lang="en-US" baseline="-25000" dirty="0" smtClean="0">
                    <a:latin typeface="Comic Sans MS" pitchFamily="66" charset="0"/>
                  </a:rPr>
                  <a:t>C</a:t>
                </a:r>
                <a:endParaRPr lang="en-US" baseline="-25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442" y="6051300"/>
                <a:ext cx="2238113" cy="646331"/>
              </a:xfrm>
              <a:prstGeom prst="rect">
                <a:avLst/>
              </a:prstGeom>
              <a:blipFill rotWithShape="0">
                <a:blip r:embed="rId15"/>
                <a:stretch>
                  <a:fillRect l="-2180" t="-5660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-75313" y="6378401"/>
            <a:ext cx="5001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Note factor 2 here.</a:t>
            </a:r>
          </a:p>
          <a:p>
            <a:r>
              <a:rPr lang="en-US" sz="1400" dirty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t is also not obvious that critical exponents are identical.</a:t>
            </a:r>
            <a:endParaRPr lang="en-US" sz="14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659819" y="6352574"/>
            <a:ext cx="551607" cy="164180"/>
          </a:xfrm>
          <a:prstGeom prst="straightConnector1">
            <a:avLst/>
          </a:prstGeom>
          <a:ln>
            <a:solidFill>
              <a:srgbClr val="0DA3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4217769" y="1855067"/>
                <a:ext cx="2386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769" y="1855067"/>
                <a:ext cx="2386423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2046" t="-4348" r="-512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1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/>
      <p:bldP spid="42" grpId="0"/>
      <p:bldP spid="43" grpId="0"/>
      <p:bldP spid="44" grpId="0"/>
      <p:bldP spid="45" grpId="0" animBg="1"/>
      <p:bldP spid="46" grpId="0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2664401" y="5082514"/>
            <a:ext cx="2283186" cy="17359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2000" y="381000"/>
            <a:ext cx="4597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Specific heat C in zero conjugate field </a:t>
            </a:r>
            <a:endParaRPr lang="en-US" b="1" baseline="-25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0202" y="451366"/>
            <a:ext cx="241968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12800" y="2250390"/>
                <a:ext cx="313322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0" y="2250390"/>
                <a:ext cx="3133229" cy="5186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762000" y="914400"/>
            <a:ext cx="4075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From</a:t>
            </a:r>
            <a:r>
              <a:rPr lang="en-US" dirty="0" smtClean="0">
                <a:latin typeface="Comic Sans MS" pitchFamily="66" charset="0"/>
              </a:rPr>
              <a:t> thermodynamics we remember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1022" y="836622"/>
                <a:ext cx="1176284" cy="5337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022" y="836622"/>
                <a:ext cx="1176284" cy="5337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6172200" y="102973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62000" y="1258332"/>
                <a:ext cx="2397130" cy="655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58332"/>
                <a:ext cx="2397130" cy="6551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795867" y="1906458"/>
            <a:ext cx="5836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For T&lt;T</a:t>
            </a:r>
            <a:r>
              <a:rPr lang="en-US" baseline="-25000" dirty="0">
                <a:latin typeface="Comic Sans MS" pitchFamily="66" charset="0"/>
              </a:rPr>
              <a:t>C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we obtain for the equilibrium free energy </a:t>
            </a:r>
            <a:endParaRPr lang="en-US" dirty="0"/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4191000" y="248151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95800" y="2107446"/>
                <a:ext cx="4538415" cy="9767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107446"/>
                <a:ext cx="4538415" cy="9767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914400" y="311292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219200" y="2930901"/>
                <a:ext cx="4538415" cy="8212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930901"/>
                <a:ext cx="4538415" cy="8212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78432" y="3491951"/>
                <a:ext cx="2642289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432" y="3491951"/>
                <a:ext cx="2642289" cy="5203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914400" y="441149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72280" y="4228932"/>
                <a:ext cx="2384242" cy="5337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280" y="4228932"/>
                <a:ext cx="2384242" cy="5337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4137654" y="443196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95080" y="4264844"/>
                <a:ext cx="1704056" cy="562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80" y="4264844"/>
                <a:ext cx="1704056" cy="56284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914400" y="532683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219200" y="5089347"/>
                <a:ext cx="2747483" cy="932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089347"/>
                <a:ext cx="2747483" cy="93217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3847579" y="5265442"/>
            <a:ext cx="116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</a:t>
            </a:r>
            <a:r>
              <a:rPr lang="en-US" dirty="0">
                <a:latin typeface="Comic Sans MS" pitchFamily="66" charset="0"/>
              </a:rPr>
              <a:t>T&lt;T</a:t>
            </a:r>
            <a:r>
              <a:rPr lang="en-US" baseline="-25000" dirty="0">
                <a:latin typeface="Comic Sans MS" pitchFamily="66" charset="0"/>
              </a:rPr>
              <a:t>C</a:t>
            </a:r>
            <a:r>
              <a:rPr lang="en-US" dirty="0">
                <a:latin typeface="Comic Sans MS" pitchFamily="66" charset="0"/>
              </a:rPr>
              <a:t> 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846858" y="5915198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For </a:t>
            </a:r>
            <a:r>
              <a:rPr lang="en-US" dirty="0" smtClean="0">
                <a:latin typeface="Comic Sans MS" pitchFamily="66" charset="0"/>
              </a:rPr>
              <a:t>T&gt;T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846858" y="6291715"/>
                <a:ext cx="97013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58" y="6291715"/>
                <a:ext cx="970137" cy="390748"/>
              </a:xfrm>
              <a:prstGeom prst="rect">
                <a:avLst/>
              </a:prstGeom>
              <a:blipFill rotWithShape="0">
                <a:blip r:embed="rId11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2044067" y="626698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736291" y="6248400"/>
                <a:ext cx="8151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291" y="6248400"/>
                <a:ext cx="815160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3771063" y="6265331"/>
            <a:ext cx="116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for </a:t>
            </a:r>
            <a:r>
              <a:rPr lang="en-US" dirty="0" smtClean="0">
                <a:latin typeface="Comic Sans MS" pitchFamily="66" charset="0"/>
              </a:rPr>
              <a:t>T&gt;T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359401" y="5029200"/>
            <a:ext cx="0" cy="1653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181600" y="6495587"/>
            <a:ext cx="1981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026329" y="5073773"/>
                <a:ext cx="385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329" y="5073773"/>
                <a:ext cx="38555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6807574" y="6504865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T/T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6324600" y="6381287"/>
            <a:ext cx="0" cy="236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200714" y="65473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359401" y="5634774"/>
            <a:ext cx="965199" cy="8608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324600" y="5634774"/>
            <a:ext cx="0" cy="7982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759390" y="5718701"/>
                <a:ext cx="17671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390" y="5718701"/>
                <a:ext cx="176715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7391400" y="6080513"/>
                <a:ext cx="8649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6080513"/>
                <a:ext cx="864917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6819798" y="6080489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8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/>
      <p:bldP spid="6" grpId="0" animBg="1"/>
      <p:bldP spid="24" grpId="0"/>
      <p:bldP spid="25" grpId="0"/>
      <p:bldP spid="26" grpId="0"/>
      <p:bldP spid="27" grpId="0" animBg="1"/>
      <p:bldP spid="28" grpId="0"/>
      <p:bldP spid="29" grpId="0"/>
      <p:bldP spid="30" grpId="0" animBg="1"/>
      <p:bldP spid="32" grpId="0"/>
      <p:bldP spid="33" grpId="0" animBg="1"/>
      <p:bldP spid="34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/>
      <p:bldP spid="44" grpId="0"/>
      <p:bldP spid="45" grpId="0"/>
      <p:bldP spid="46" grpId="0" animBg="1"/>
      <p:bldP spid="47" grpId="0"/>
      <p:bldP spid="48" grpId="0"/>
      <p:bldP spid="53" grpId="0"/>
      <p:bldP spid="54" grpId="0"/>
      <p:bldP spid="57" grpId="0"/>
      <p:bldP spid="62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457200" y="3810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Critical exponents fall into universality classes 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(</a:t>
            </a:r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they do not depend on microscopic details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) </a:t>
            </a:r>
            <a:endParaRPr lang="en-US" b="1" baseline="-25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200" y="451366"/>
            <a:ext cx="241968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11299" y="1583266"/>
            <a:ext cx="896130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Critical exponents follow so called scaling relations</a:t>
            </a:r>
            <a:r>
              <a:rPr lang="en-US" b="1" baseline="-250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endParaRPr lang="en-US" b="1" baseline="-250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Relations can be derived:</a:t>
            </a:r>
          </a:p>
          <a:p>
            <a:pPr marL="119063" indent="-119063"/>
            <a:r>
              <a:rPr lang="en-US" b="1" dirty="0">
                <a:solidFill>
                  <a:schemeClr val="accent1"/>
                </a:solidFill>
                <a:latin typeface="Comic Sans MS" pitchFamily="66" charset="0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when imposing that F near T</a:t>
            </a:r>
            <a:r>
              <a:rPr lang="en-US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C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is a generalized homogeneous function (</a:t>
            </a:r>
            <a:r>
              <a:rPr lang="en-US" sz="1600" b="1" dirty="0" err="1">
                <a:solidFill>
                  <a:srgbClr val="00B050"/>
                </a:solidFill>
                <a:latin typeface="Comic Sans MS" pitchFamily="66" charset="0"/>
              </a:rPr>
              <a:t>Widom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) plausible from self-similarity of critical fluctuations </a:t>
            </a:r>
            <a:r>
              <a:rPr lang="en-US" b="1" dirty="0">
                <a:solidFill>
                  <a:schemeClr val="accent1"/>
                </a:solidFill>
                <a:latin typeface="Comic Sans MS" pitchFamily="66" charset="0"/>
              </a:rPr>
              <a:t>(</a:t>
            </a:r>
            <a:r>
              <a:rPr lang="en-US" sz="1600" b="1" dirty="0" err="1">
                <a:solidFill>
                  <a:srgbClr val="00B050"/>
                </a:solidFill>
                <a:latin typeface="Comic Sans MS" pitchFamily="66" charset="0"/>
              </a:rPr>
              <a:t>Kadanoff</a:t>
            </a:r>
            <a:r>
              <a:rPr lang="en-US" b="1" dirty="0">
                <a:solidFill>
                  <a:schemeClr val="accent1"/>
                </a:solidFill>
                <a:latin typeface="Comic Sans MS" pitchFamily="66" charset="0"/>
              </a:rPr>
              <a:t>)</a:t>
            </a:r>
          </a:p>
          <a:p>
            <a:endParaRPr lang="en-US" sz="1600" b="1" dirty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-via renormalization group theory (</a:t>
            </a:r>
            <a:r>
              <a:rPr lang="en-US" sz="1600" b="1" dirty="0">
                <a:solidFill>
                  <a:srgbClr val="00B050"/>
                </a:solidFill>
                <a:latin typeface="Comic Sans MS" pitchFamily="66" charset="0"/>
              </a:rPr>
              <a:t>Wilson, Nobel prize 1982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) </a:t>
            </a:r>
          </a:p>
        </p:txBody>
      </p:sp>
      <p:sp>
        <p:nvSpPr>
          <p:cNvPr id="5" name="Oval 4"/>
          <p:cNvSpPr/>
          <p:nvPr/>
        </p:nvSpPr>
        <p:spPr>
          <a:xfrm>
            <a:off x="152400" y="1670566"/>
            <a:ext cx="241968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3400" y="3520469"/>
            <a:ext cx="85005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Mean-field and Landau get criticality equally wrong in 1, 2 and 3 spatial dimensions (</a:t>
            </a:r>
            <a:r>
              <a:rPr lang="en-US" sz="1600" b="1" dirty="0">
                <a:solidFill>
                  <a:srgbClr val="00B050"/>
                </a:solidFill>
                <a:latin typeface="Comic Sans MS" pitchFamily="66" charset="0"/>
              </a:rPr>
              <a:t>criticality correct in 4 dimensions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)</a:t>
            </a:r>
            <a:endParaRPr lang="en-US" b="1" baseline="-25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3615035"/>
            <a:ext cx="241968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4291693"/>
            <a:ext cx="77203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Nevertheless, relation which does not contain dimension is fulfilled by</a:t>
            </a:r>
          </a:p>
          <a:p>
            <a:r>
              <a:rPr lang="en-US" dirty="0" smtClean="0">
                <a:latin typeface="Comic Sans MS" pitchFamily="66" charset="0"/>
              </a:rPr>
              <a:t>Landau/mean-field critical exponents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5800" y="5181600"/>
                <a:ext cx="15815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81600"/>
                <a:ext cx="1581522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089" t="-2222" r="-2703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377156" y="5135433"/>
            <a:ext cx="2738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rgbClr val="00B050"/>
                </a:solidFill>
                <a:latin typeface="Comic Sans MS" pitchFamily="66" charset="0"/>
              </a:rPr>
              <a:t>Rushbrooke’s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 identity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)</a:t>
            </a:r>
            <a:endParaRPr lang="en-US" b="1" baseline="-25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58798" y="5863529"/>
                <a:ext cx="8649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8" y="5863529"/>
                <a:ext cx="86491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438400" y="5867065"/>
                <a:ext cx="795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867065"/>
                <a:ext cx="795218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553917" y="5863529"/>
                <a:ext cx="8232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 smtClean="0"/>
                  <a:t>=1/2 </a:t>
                </a:r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917" y="5863529"/>
                <a:ext cx="82323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222" t="-10000" r="-518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134353" y="634018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90897" y="6195184"/>
                <a:ext cx="141865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2−0=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897" y="6195184"/>
                <a:ext cx="1418658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http://daytradewarrior.com/wp-content/uploads/2014/05/check-mark-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359" y="6097642"/>
            <a:ext cx="456535" cy="48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32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6431&quot;&gt;&lt;object type=&quot;3&quot; unique_id=&quot;16432&quot;&gt;&lt;property id=&quot;20148&quot; value=&quot;5&quot;/&gt;&lt;property id=&quot;20300&quot; value=&quot;Slide 1&quot;/&gt;&lt;property id=&quot;20307&quot; value=&quot;256&quot;/&gt;&lt;/object&gt;&lt;object type=&quot;3&quot; unique_id=&quot;16437&quot;&gt;&lt;property id=&quot;20148&quot; value=&quot;5&quot;/&gt;&lt;property id=&quot;20300&quot; value=&quot;Slide 2&quot;/&gt;&lt;property id=&quot;20307&quot; value=&quot;265&quot;/&gt;&lt;/object&gt;&lt;object type=&quot;3&quot; unique_id=&quot;16604&quot;&gt;&lt;property id=&quot;20148&quot; value=&quot;5&quot;/&gt;&lt;property id=&quot;20300&quot; value=&quot;Slide 3&quot;/&gt;&lt;property id=&quot;20307&quot; value=&quot;268&quot;/&gt;&lt;/object&gt;&lt;object type=&quot;3&quot; unique_id=&quot;17179&quot;&gt;&lt;property id=&quot;20148&quot; value=&quot;5&quot;/&gt;&lt;property id=&quot;20300&quot; value=&quot;Slide 4&quot;/&gt;&lt;property id=&quot;20307&quot; value=&quot;269&quot;/&gt;&lt;/object&gt;&lt;object type=&quot;3&quot; unique_id=&quot;17216&quot;&gt;&lt;property id=&quot;20148&quot; value=&quot;5&quot;/&gt;&lt;property id=&quot;20300&quot; value=&quot;Slide 5&quot;/&gt;&lt;property id=&quot;20307&quot; value=&quot;270&quot;/&gt;&lt;/object&gt;&lt;object type=&quot;3&quot; unique_id=&quot;17217&quot;&gt;&lt;property id=&quot;20148&quot; value=&quot;5&quot;/&gt;&lt;property id=&quot;20300&quot; value=&quot;Slide 6&quot;/&gt;&lt;property id=&quot;20307&quot; value=&quot;271&quot;/&gt;&lt;/object&gt;&lt;object type=&quot;3&quot; unique_id=&quot;17270&quot;&gt;&lt;property id=&quot;20148&quot; value=&quot;5&quot;/&gt;&lt;property id=&quot;20300&quot; value=&quot;Slide 7&quot;/&gt;&lt;property id=&quot;20307&quot; value=&quot;272&quot;/&gt;&lt;/object&gt;&lt;object type=&quot;3&quot; unique_id=&quot;41875&quot;&gt;&lt;property id=&quot;20148&quot; value=&quot;5&quot;/&gt;&lt;property id=&quot;20300&quot; value=&quot;Slide 8&quot;/&gt;&lt;property id=&quot;20307&quot; value=&quot;273&quot;/&gt;&lt;/object&gt;&lt;/object&gt;&lt;object type=&quot;8&quot; unique_id=&quot;1645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17411</TotalTime>
  <Words>646</Words>
  <Application>Microsoft Office PowerPoint</Application>
  <PresentationFormat>On-screen Show (4:3)</PresentationFormat>
  <Paragraphs>160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Office Theme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715</cp:revision>
  <dcterms:created xsi:type="dcterms:W3CDTF">2010-08-30T23:12:30Z</dcterms:created>
  <dcterms:modified xsi:type="dcterms:W3CDTF">2014-12-09T17:09:35Z</dcterms:modified>
</cp:coreProperties>
</file>